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84" r:id="rId17"/>
    <p:sldId id="272" r:id="rId18"/>
    <p:sldId id="273" r:id="rId19"/>
    <p:sldId id="274" r:id="rId20"/>
    <p:sldId id="285" r:id="rId21"/>
    <p:sldId id="278" r:id="rId22"/>
    <p:sldId id="275" r:id="rId23"/>
    <p:sldId id="283" r:id="rId24"/>
    <p:sldId id="276" r:id="rId25"/>
    <p:sldId id="279" r:id="rId26"/>
    <p:sldId id="281" r:id="rId27"/>
    <p:sldId id="282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E8B6-54B2-48A7-88EB-2423383F2BEC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15192-E718-478B-98FD-0E0BC8558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E8B6-54B2-48A7-88EB-2423383F2BEC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15192-E718-478B-98FD-0E0BC8558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E8B6-54B2-48A7-88EB-2423383F2BEC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15192-E718-478B-98FD-0E0BC8558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E8B6-54B2-48A7-88EB-2423383F2BEC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15192-E718-478B-98FD-0E0BC8558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E8B6-54B2-48A7-88EB-2423383F2BEC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15192-E718-478B-98FD-0E0BC8558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E8B6-54B2-48A7-88EB-2423383F2BEC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15192-E718-478B-98FD-0E0BC8558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E8B6-54B2-48A7-88EB-2423383F2BEC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15192-E718-478B-98FD-0E0BC8558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E8B6-54B2-48A7-88EB-2423383F2BEC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15192-E718-478B-98FD-0E0BC8558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E8B6-54B2-48A7-88EB-2423383F2BEC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15192-E718-478B-98FD-0E0BC8558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E8B6-54B2-48A7-88EB-2423383F2BEC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15192-E718-478B-98FD-0E0BC8558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FE8B6-54B2-48A7-88EB-2423383F2BEC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15192-E718-478B-98FD-0E0BC8558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FE8B6-54B2-48A7-88EB-2423383F2BEC}" type="datetimeFigureOut">
              <a:rPr lang="en-US" smtClean="0"/>
              <a:pPr/>
              <a:t>3/18/2013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15192-E718-478B-98FD-0E0BC85589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College Trigonometry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Barnett/Ziegler/</a:t>
            </a:r>
            <a:r>
              <a:rPr lang="en-US" dirty="0" err="1" smtClean="0"/>
              <a:t>Byleen</a:t>
            </a:r>
            <a:endParaRPr lang="en-US" dirty="0" smtClean="0"/>
          </a:p>
          <a:p>
            <a:r>
              <a:rPr lang="en-US" dirty="0" smtClean="0"/>
              <a:t>Chapter 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using </a:t>
            </a:r>
            <a:r>
              <a:rPr lang="en-US" dirty="0" err="1" smtClean="0"/>
              <a:t>neg</a:t>
            </a:r>
            <a:r>
              <a:rPr lang="en-US" dirty="0" smtClean="0"/>
              <a:t> identities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  sin(-x) =  .2983     then   sin (x) =</a:t>
            </a:r>
          </a:p>
          <a:p>
            <a:endParaRPr lang="en-US" dirty="0"/>
          </a:p>
          <a:p>
            <a:r>
              <a:rPr lang="en-US" dirty="0" smtClean="0"/>
              <a:t>Given tan x =  2.56          then  tan (-x) =</a:t>
            </a:r>
          </a:p>
          <a:p>
            <a:endParaRPr lang="en-US" dirty="0"/>
          </a:p>
          <a:p>
            <a:r>
              <a:rPr lang="en-US" dirty="0" smtClean="0"/>
              <a:t>Simplify  </a:t>
            </a:r>
            <a:r>
              <a:rPr lang="en-US" dirty="0" err="1" smtClean="0"/>
              <a:t>cos</a:t>
            </a:r>
            <a:r>
              <a:rPr lang="en-US" dirty="0" smtClean="0"/>
              <a:t>(-x)tan(x)sin(-x)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– section 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Verifying trig identities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527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Trig identities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An equation is called an identity when you can transform one side into the other side using known facts.</a:t>
            </a:r>
          </a:p>
          <a:p>
            <a:r>
              <a:rPr lang="en-US" dirty="0" smtClean="0"/>
              <a:t>cos</a:t>
            </a:r>
            <a:r>
              <a:rPr lang="en-US" baseline="30000" dirty="0" smtClean="0"/>
              <a:t>2</a:t>
            </a:r>
            <a:r>
              <a:rPr lang="en-US" dirty="0" smtClean="0"/>
              <a:t>(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/>
              <a:t>) </a:t>
            </a:r>
            <a:r>
              <a:rPr lang="en-US" dirty="0"/>
              <a:t>+ </a:t>
            </a:r>
            <a:r>
              <a:rPr lang="en-US" dirty="0" smtClean="0"/>
              <a:t>sin</a:t>
            </a:r>
            <a:r>
              <a:rPr lang="en-US" baseline="30000" dirty="0" smtClean="0"/>
              <a:t>2</a:t>
            </a:r>
            <a:r>
              <a:rPr lang="en-US" dirty="0" smtClean="0"/>
              <a:t>(</a:t>
            </a:r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dirty="0" smtClean="0"/>
              <a:t>1 is an identity because </a:t>
            </a:r>
          </a:p>
          <a:p>
            <a:pPr marL="0" indent="0">
              <a:buNone/>
            </a:pPr>
            <a:r>
              <a:rPr lang="en-US" dirty="0" smtClean="0"/>
              <a:t>     1</a:t>
            </a:r>
            <a:r>
              <a:rPr lang="en-US" dirty="0"/>
              <a:t>. Given </a:t>
            </a:r>
            <a:r>
              <a:rPr lang="en-US" dirty="0">
                <a:latin typeface="Cambria Math"/>
                <a:ea typeface="Cambria Math"/>
              </a:rPr>
              <a:t>(</a:t>
            </a:r>
            <a:r>
              <a:rPr lang="en-US" dirty="0" err="1">
                <a:latin typeface="Cambria Math"/>
                <a:ea typeface="Cambria Math"/>
              </a:rPr>
              <a:t>x,y</a:t>
            </a:r>
            <a:r>
              <a:rPr lang="en-US" dirty="0">
                <a:latin typeface="Cambria Math"/>
                <a:ea typeface="Cambria Math"/>
              </a:rPr>
              <a:t>), a point on the unit circle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2. </a:t>
            </a:r>
            <a:r>
              <a:rPr lang="en-US" dirty="0" err="1"/>
              <a:t>cos</a:t>
            </a:r>
            <a:r>
              <a:rPr lang="en-US" dirty="0"/>
              <a:t>(</a:t>
            </a:r>
            <a:r>
              <a:rPr lang="az-Cyrl-AZ" dirty="0">
                <a:latin typeface="Cambria Math"/>
                <a:ea typeface="Cambria Math"/>
              </a:rPr>
              <a:t>ө</a:t>
            </a:r>
            <a:r>
              <a:rPr lang="en-US" dirty="0">
                <a:latin typeface="Cambria Math"/>
                <a:ea typeface="Cambria Math"/>
              </a:rPr>
              <a:t>) = x </a:t>
            </a:r>
          </a:p>
          <a:p>
            <a:pPr marL="0" indent="0">
              <a:buNone/>
            </a:pPr>
            <a:r>
              <a:rPr lang="en-US" dirty="0">
                <a:latin typeface="Cambria Math"/>
                <a:ea typeface="Cambria Math"/>
              </a:rPr>
              <a:t>     3.  sin(</a:t>
            </a:r>
            <a:r>
              <a:rPr lang="az-Cyrl-AZ" dirty="0">
                <a:latin typeface="Cambria Math"/>
                <a:ea typeface="Cambria Math"/>
              </a:rPr>
              <a:t>ө</a:t>
            </a:r>
            <a:r>
              <a:rPr lang="en-US" dirty="0">
                <a:latin typeface="Cambria Math"/>
                <a:ea typeface="Cambria Math"/>
              </a:rPr>
              <a:t>) = y</a:t>
            </a:r>
          </a:p>
          <a:p>
            <a:r>
              <a:rPr lang="en-US" dirty="0" smtClean="0"/>
              <a:t>Simplifying using trig identities creates new trig identities</a:t>
            </a:r>
          </a:p>
          <a:p>
            <a:r>
              <a:rPr lang="en-US" dirty="0" smtClean="0"/>
              <a:t>When given an equation that is claimed to be a trig identity –     proving that it is an identity is called verifying the identity – </a:t>
            </a:r>
          </a:p>
          <a:p>
            <a:r>
              <a:rPr lang="en-US" dirty="0" smtClean="0"/>
              <a:t>This is not quite the same as simplifying.  Both sides can be complex instead of simple -  it is a “morphing” process by which you reshape the equation showing ALL steps needed to make the change.   </a:t>
            </a:r>
          </a:p>
        </p:txBody>
      </p:sp>
    </p:spTree>
    <p:extLst>
      <p:ext uri="{BB962C8B-B14F-4D97-AF65-F5344CB8AC3E}">
        <p14:creationId xmlns:p14="http://schemas.microsoft.com/office/powerpoint/2010/main" xmlns="" val="368600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 Break everything down into sin and 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 and use algebra to rearrange and rebuild the new expression</a:t>
                </a:r>
              </a:p>
              <a:p>
                <a:r>
                  <a:rPr lang="en-US" dirty="0" smtClean="0"/>
                  <a:t>Ex. (sec(x)  - 1)(sec(x)  + 1) =   tan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(x)</a:t>
                </a:r>
                <a:endParaRPr lang="en-US" dirty="0"/>
              </a:p>
              <a:p>
                <a:r>
                  <a:rPr lang="en-US" dirty="0" smtClean="0"/>
                  <a:t>Work both ends towards each other</a:t>
                </a:r>
              </a:p>
              <a:p>
                <a:r>
                  <a:rPr lang="en-US" dirty="0" smtClean="0"/>
                  <a:t>Ex.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1+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</m:func>
                      </m:den>
                    </m:f>
                    <m:r>
                      <a:rPr 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𝑐𝑠𝑐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csc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</m:d>
                      </m:e>
                    </m:func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cot</m:t>
                    </m:r>
                    <m:r>
                      <a:rPr lang="en-US" b="0" i="1" smtClean="0">
                        <a:latin typeface="Cambria Math"/>
                      </a:rPr>
                      <m:t>⁡(</m:t>
                    </m:r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10000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624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– section 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 of angles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37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and difference identities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cos</a:t>
            </a:r>
            <a:r>
              <a:rPr lang="en-US" dirty="0" smtClean="0"/>
              <a:t>(x – y) ≠ </a:t>
            </a:r>
            <a:r>
              <a:rPr lang="en-US" dirty="0" err="1" smtClean="0"/>
              <a:t>cos</a:t>
            </a:r>
            <a:r>
              <a:rPr lang="en-US" dirty="0" smtClean="0"/>
              <a:t>(x) – sin(y)  for all values of x and y (is not an identity)</a:t>
            </a:r>
          </a:p>
          <a:p>
            <a:endParaRPr lang="en-US" dirty="0"/>
          </a:p>
          <a:p>
            <a:r>
              <a:rPr lang="en-US" dirty="0" smtClean="0"/>
              <a:t>???  What does it equal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0845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question as proof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400300" y="1600200"/>
            <a:ext cx="3733800" cy="3505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143000" y="3341132"/>
            <a:ext cx="6324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267200" y="1219200"/>
            <a:ext cx="0" cy="419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3200400" y="1905000"/>
            <a:ext cx="1066800" cy="1447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267200" y="1600200"/>
            <a:ext cx="609600" cy="174093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85320" y="15356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8" name="Arc 17"/>
          <p:cNvSpPr/>
          <p:nvPr/>
        </p:nvSpPr>
        <p:spPr>
          <a:xfrm>
            <a:off x="3886200" y="2482334"/>
            <a:ext cx="1676400" cy="1740932"/>
          </a:xfrm>
          <a:prstGeom prst="arc">
            <a:avLst>
              <a:gd name="adj1" fmla="val 15727295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724400" y="26289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 - </a:t>
            </a:r>
            <a:r>
              <a:rPr lang="az-Cyrl-AZ" dirty="0" smtClean="0">
                <a:latin typeface="Cambria Math"/>
                <a:ea typeface="Cambria Math"/>
              </a:rPr>
              <a:t>ф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724400" y="1371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e,f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" name="Arc 12"/>
          <p:cNvSpPr/>
          <p:nvPr/>
        </p:nvSpPr>
        <p:spPr>
          <a:xfrm>
            <a:off x="3751023" y="2971800"/>
            <a:ext cx="1219200" cy="685800"/>
          </a:xfrm>
          <a:prstGeom prst="arc">
            <a:avLst>
              <a:gd name="adj1" fmla="val 13242305"/>
              <a:gd name="adj2" fmla="val 0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384109" y="2971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dirty="0" smtClean="0">
                <a:latin typeface="Cambria Math"/>
                <a:ea typeface="Cambria Math"/>
              </a:rPr>
              <a:t>ө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 rot="4223790">
            <a:off x="4183332" y="1960532"/>
            <a:ext cx="1676400" cy="1813322"/>
            <a:chOff x="3200400" y="3212068"/>
            <a:chExt cx="1676400" cy="1813322"/>
          </a:xfrm>
        </p:grpSpPr>
        <p:cxnSp>
          <p:nvCxnSpPr>
            <p:cNvPr id="29" name="Straight Arrow Connector 28"/>
            <p:cNvCxnSpPr/>
            <p:nvPr/>
          </p:nvCxnSpPr>
          <p:spPr>
            <a:xfrm flipH="1" flipV="1">
              <a:off x="3200400" y="3432810"/>
              <a:ext cx="1066800" cy="159258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4267200" y="3212068"/>
              <a:ext cx="609600" cy="1740932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Arc 31"/>
          <p:cNvSpPr/>
          <p:nvPr/>
        </p:nvSpPr>
        <p:spPr>
          <a:xfrm>
            <a:off x="2413870" y="2047101"/>
            <a:ext cx="2171700" cy="870466"/>
          </a:xfrm>
          <a:prstGeom prst="arc">
            <a:avLst>
              <a:gd name="adj1" fmla="val 14723339"/>
              <a:gd name="adj2" fmla="val 0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733800" y="2047101"/>
            <a:ext cx="650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dirty="0" smtClean="0">
                <a:latin typeface="Cambria Math"/>
                <a:ea typeface="Cambria Math"/>
              </a:rPr>
              <a:t>ф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428989" y="172033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c,d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026224" y="1720334"/>
            <a:ext cx="1082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dirty="0" smtClean="0">
                <a:latin typeface="Cambria Math"/>
                <a:ea typeface="Cambria Math"/>
              </a:rPr>
              <a:t>ф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195692" y="1371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dirty="0" smtClean="0">
                <a:latin typeface="Cambria Math"/>
                <a:ea typeface="Cambria Math"/>
              </a:rPr>
              <a:t>Ө</a:t>
            </a:r>
            <a:r>
              <a:rPr lang="en-US" dirty="0" smtClean="0">
                <a:latin typeface="Cambria Math"/>
                <a:ea typeface="Cambria Math"/>
              </a:rPr>
              <a:t> - </a:t>
            </a:r>
            <a:r>
              <a:rPr lang="az-Cyrl-AZ" dirty="0" smtClean="0">
                <a:latin typeface="Cambria Math"/>
                <a:ea typeface="Cambria Math"/>
              </a:rPr>
              <a:t>ф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155254" y="1518967"/>
            <a:ext cx="121372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dirty="0" smtClean="0">
                <a:latin typeface="Cambria Math"/>
                <a:ea typeface="Cambria Math"/>
              </a:rPr>
              <a:t>ө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3200400" y="1905000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6" idx="6"/>
          </p:cNvCxnSpPr>
          <p:nvPr/>
        </p:nvCxnSpPr>
        <p:spPr>
          <a:xfrm>
            <a:off x="4815295" y="1709467"/>
            <a:ext cx="1318805" cy="1643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4709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8" grpId="1" animBg="1"/>
      <p:bldP spid="19" grpId="0"/>
      <p:bldP spid="19" grpId="1"/>
      <p:bldP spid="20" grpId="0"/>
      <p:bldP spid="13" grpId="0" animBg="1"/>
      <p:bldP spid="13" grpId="1" animBg="1"/>
      <p:bldP spid="14" grpId="0"/>
      <p:bldP spid="14" grpId="1"/>
      <p:bldP spid="32" grpId="0" animBg="1"/>
      <p:bldP spid="32" grpId="1" animBg="1"/>
      <p:bldP spid="33" grpId="0"/>
      <p:bldP spid="33" grpId="1"/>
      <p:bldP spid="34" grpId="0"/>
      <p:bldP spid="36" grpId="0"/>
      <p:bldP spid="37" grpId="0"/>
      <p:bldP spid="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continued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a = 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(</a:t>
                </a:r>
                <a:r>
                  <a:rPr lang="az-Cyrl-AZ" dirty="0" smtClean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)    b = sin(</a:t>
                </a:r>
                <a:r>
                  <a:rPr lang="az-Cyrl-AZ" dirty="0" smtClean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)  </a:t>
                </a:r>
              </a:p>
              <a:p>
                <a:r>
                  <a:rPr lang="en-US" dirty="0" smtClean="0">
                    <a:latin typeface="Cambria Math"/>
                    <a:ea typeface="Cambria Math"/>
                  </a:rPr>
                  <a:t>c = </a:t>
                </a:r>
                <a:r>
                  <a:rPr lang="en-US" dirty="0" err="1" smtClean="0">
                    <a:latin typeface="Cambria Math"/>
                    <a:ea typeface="Cambria Math"/>
                  </a:rPr>
                  <a:t>cos</a:t>
                </a:r>
                <a:r>
                  <a:rPr lang="en-US" dirty="0" smtClean="0">
                    <a:latin typeface="Cambria Math"/>
                    <a:ea typeface="Cambria Math"/>
                  </a:rPr>
                  <a:t>(</a:t>
                </a:r>
                <a:r>
                  <a:rPr lang="az-Cyrl-AZ" dirty="0" smtClean="0">
                    <a:latin typeface="Cambria Math"/>
                    <a:ea typeface="Cambria Math"/>
                  </a:rPr>
                  <a:t>ф</a:t>
                </a:r>
                <a:r>
                  <a:rPr lang="en-US" dirty="0" smtClean="0">
                    <a:latin typeface="Cambria Math"/>
                    <a:ea typeface="Cambria Math"/>
                  </a:rPr>
                  <a:t>)  d = sin(</a:t>
                </a:r>
                <a:r>
                  <a:rPr lang="az-Cyrl-AZ" dirty="0" smtClean="0">
                    <a:latin typeface="Cambria Math"/>
                    <a:ea typeface="Cambria Math"/>
                  </a:rPr>
                  <a:t>ф</a:t>
                </a:r>
                <a:r>
                  <a:rPr lang="en-US" dirty="0" smtClean="0">
                    <a:latin typeface="Cambria Math"/>
                    <a:ea typeface="Cambria Math"/>
                  </a:rPr>
                  <a:t>)</a:t>
                </a:r>
              </a:p>
              <a:p>
                <a:r>
                  <a:rPr lang="en-US" dirty="0" smtClean="0">
                    <a:latin typeface="Cambria Math"/>
                    <a:ea typeface="Cambria Math"/>
                  </a:rPr>
                  <a:t>e = </a:t>
                </a:r>
                <a:r>
                  <a:rPr lang="en-US" dirty="0" err="1" smtClean="0">
                    <a:latin typeface="Cambria Math"/>
                    <a:ea typeface="Cambria Math"/>
                  </a:rPr>
                  <a:t>cos</a:t>
                </a:r>
                <a:r>
                  <a:rPr lang="en-US" dirty="0" smtClean="0">
                    <a:latin typeface="Cambria Math"/>
                    <a:ea typeface="Cambria Math"/>
                  </a:rPr>
                  <a:t>(</a:t>
                </a:r>
                <a:r>
                  <a:rPr lang="az-Cyrl-AZ" dirty="0" smtClean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 – </a:t>
                </a:r>
                <a:r>
                  <a:rPr lang="az-Cyrl-AZ" dirty="0" smtClean="0">
                    <a:latin typeface="Cambria Math"/>
                    <a:ea typeface="Cambria Math"/>
                  </a:rPr>
                  <a:t>ф</a:t>
                </a:r>
                <a:r>
                  <a:rPr lang="en-US" dirty="0" smtClean="0">
                    <a:latin typeface="Cambria Math"/>
                    <a:ea typeface="Cambria Math"/>
                  </a:rPr>
                  <a:t>)     f = sin(</a:t>
                </a:r>
                <a:r>
                  <a:rPr lang="az-Cyrl-AZ" dirty="0" smtClean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 – </a:t>
                </a:r>
                <a:r>
                  <a:rPr lang="az-Cyrl-AZ" dirty="0" smtClean="0">
                    <a:latin typeface="Cambria Math"/>
                    <a:ea typeface="Cambria Math"/>
                  </a:rPr>
                  <a:t>ф</a:t>
                </a:r>
                <a:r>
                  <a:rPr lang="en-US" dirty="0" smtClean="0">
                    <a:latin typeface="Cambria Math"/>
                    <a:ea typeface="Cambria Math"/>
                  </a:rPr>
                  <a:t>)</a:t>
                </a:r>
              </a:p>
              <a:p>
                <a:r>
                  <a:rPr lang="en-US" dirty="0" smtClean="0">
                    <a:latin typeface="Cambria Math"/>
                    <a:ea typeface="Cambria Math"/>
                  </a:rPr>
                  <a:t>By distance formula</a:t>
                </a: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𝑐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𝑏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𝑑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−1)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 smtClean="0"/>
              </a:p>
              <a:p>
                <a:r>
                  <a:rPr lang="en-US" dirty="0" smtClean="0"/>
                  <a:t>(square, expand)</a:t>
                </a:r>
              </a:p>
              <a:p>
                <a:r>
                  <a:rPr lang="en-US" sz="2400" dirty="0" smtClean="0"/>
                  <a:t>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 −2</m:t>
                    </m:r>
                    <m:r>
                      <a:rPr lang="en-US" sz="2400" b="0" i="1" smtClean="0">
                        <a:latin typeface="Cambria Math"/>
                      </a:rPr>
                      <m:t>𝑎𝑐</m:t>
                    </m:r>
                    <m:r>
                      <a:rPr lang="en-US" sz="2400" b="0" i="1" smtClean="0">
                        <a:latin typeface="Cambria Math"/>
                      </a:rPr>
                      <m:t>+ 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 −2</m:t>
                    </m:r>
                    <m:r>
                      <a:rPr lang="en-US" sz="2400" b="0" i="1" smtClean="0">
                        <a:latin typeface="Cambria Math"/>
                      </a:rPr>
                      <m:t>𝑏𝑑</m:t>
                    </m: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−2</m:t>
                    </m:r>
                    <m:r>
                      <a:rPr lang="en-US" sz="2400" b="0" i="1" smtClean="0">
                        <a:latin typeface="Cambria Math"/>
                      </a:rPr>
                      <m:t>𝑒</m:t>
                    </m:r>
                    <m:r>
                      <a:rPr lang="en-US" sz="2400" b="0" i="1" smtClean="0">
                        <a:latin typeface="Cambria Math"/>
                      </a:rPr>
                      <m:t>+1+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Commute: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𝑑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−2</m:t>
                    </m:r>
                    <m:r>
                      <a:rPr lang="en-US" sz="2400" b="0" i="1" smtClean="0">
                        <a:latin typeface="Cambria Math"/>
                      </a:rPr>
                      <m:t>𝑎𝑐</m:t>
                    </m:r>
                    <m:r>
                      <a:rPr lang="en-US" sz="2400" b="0" i="1" smtClean="0">
                        <a:latin typeface="Cambria Math"/>
                      </a:rPr>
                      <m:t> −2</m:t>
                    </m:r>
                    <m:r>
                      <a:rPr lang="en-US" sz="2400" b="0" i="1" smtClean="0">
                        <a:latin typeface="Cambria Math"/>
                      </a:rPr>
                      <m:t>𝑏𝑑</m:t>
                    </m:r>
                  </m:oMath>
                </a14:m>
                <a:r>
                  <a:rPr lang="en-US" sz="2400" dirty="0" smtClean="0"/>
                  <a:t> =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4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dirty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24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dirty="0" smtClean="0">
                        <a:latin typeface="Cambria Math"/>
                      </a:rPr>
                      <m:t>+1−2</m:t>
                    </m:r>
                    <m:r>
                      <a:rPr lang="en-US" sz="2400" b="0" i="1" dirty="0" smtClean="0">
                        <a:latin typeface="Cambria Math"/>
                      </a:rPr>
                      <m:t>𝑒</m:t>
                    </m:r>
                  </m:oMath>
                </a14:m>
                <a:endParaRPr lang="en-US" sz="2400" dirty="0" smtClean="0"/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Substitute and eliminate 1’s: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−2</m:t>
                    </m:r>
                    <m:r>
                      <a:rPr lang="en-US" sz="2400" b="0" i="1" smtClean="0">
                        <a:latin typeface="Cambria Math"/>
                      </a:rPr>
                      <m:t>𝑎𝑐</m:t>
                    </m:r>
                    <m:r>
                      <a:rPr lang="en-US" sz="2400" b="0" i="1" smtClean="0">
                        <a:latin typeface="Cambria Math"/>
                      </a:rPr>
                      <m:t> −2</m:t>
                    </m:r>
                    <m:r>
                      <a:rPr lang="en-US" sz="2400" b="0" i="1" smtClean="0">
                        <a:latin typeface="Cambria Math"/>
                      </a:rPr>
                      <m:t>𝑏𝑑</m:t>
                    </m:r>
                    <m:r>
                      <a:rPr lang="en-US" sz="2400" b="0" i="1" smtClean="0">
                        <a:latin typeface="Cambria Math"/>
                      </a:rPr>
                      <m:t>=−2</m:t>
                    </m:r>
                    <m:r>
                      <a:rPr lang="en-US" sz="2400" b="0" i="1" smtClean="0">
                        <a:latin typeface="Cambria Math"/>
                      </a:rPr>
                      <m:t>𝑒</m:t>
                    </m:r>
                  </m:oMath>
                </a14:m>
                <a:endParaRPr lang="en-US" sz="2400" dirty="0" smtClean="0"/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Isolate e:                            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𝑎𝑐</m:t>
                    </m: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𝑏𝑑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𝑒</m:t>
                    </m:r>
                  </m:oMath>
                </a14:m>
                <a:endParaRPr lang="en-US" sz="2400" b="0" dirty="0" smtClean="0"/>
              </a:p>
              <a:p>
                <a:r>
                  <a:rPr lang="en-US" sz="2400" dirty="0" smtClean="0"/>
                  <a:t>Replace with trig functions                 </a:t>
                </a:r>
              </a:p>
              <a:p>
                <a:pPr marL="0" indent="0">
                  <a:buNone/>
                </a:pPr>
                <a:r>
                  <a:rPr lang="en-US" sz="2400" b="0" dirty="0"/>
                  <a:t> </a:t>
                </a:r>
                <a:r>
                  <a:rPr lang="en-US" sz="2400" b="0" dirty="0" smtClean="0"/>
                  <a:t>                                      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</m:e>
                        </m:d>
                      </m:e>
                    </m:func>
                    <m:func>
                      <m:func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az-Cyrl-AZ" sz="2400" b="0" i="1" smtClean="0">
                                <a:latin typeface="Cambria Math"/>
                                <a:ea typeface="Cambria Math"/>
                              </a:rPr>
                              <m:t>ф</m:t>
                            </m:r>
                          </m:e>
                        </m:d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func>
                          <m:func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  <a:ea typeface="Cambria Math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az-Cyrl-AZ" sz="2400" b="0" i="1" smtClean="0">
                                    <a:latin typeface="Cambria Math"/>
                                    <a:ea typeface="Cambria Math"/>
                                  </a:rPr>
                                  <m:t>ө</m:t>
                                </m:r>
                              </m:e>
                            </m:d>
                          </m:e>
                        </m:func>
                        <m:func>
                          <m:funcPr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  <a:ea typeface="Cambria Math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az-Cyrl-AZ" sz="2400" b="0" i="1" smtClean="0">
                                    <a:latin typeface="Cambria Math"/>
                                    <a:ea typeface="Cambria Math"/>
                                  </a:rPr>
                                  <m:t>ф</m:t>
                                </m:r>
                              </m:e>
                            </m:d>
                          </m:e>
                        </m:func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</a:rPr>
                          <m:t>cos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⁡(</m:t>
                        </m:r>
                        <m:r>
                          <a:rPr lang="az-Cyrl-AZ" sz="2400" b="0" i="1" smtClean="0">
                            <a:latin typeface="Cambria Math"/>
                            <a:ea typeface="Cambria Math"/>
                          </a:rPr>
                          <m:t>ө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 − </m:t>
                        </m:r>
                        <m:r>
                          <a:rPr lang="az-Cyrl-AZ" sz="2400" b="0" i="1" smtClean="0">
                            <a:latin typeface="Cambria Math"/>
                            <a:ea typeface="Cambria Math"/>
                          </a:rPr>
                          <m:t>ф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func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185" t="-3100" b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42266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sum identity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Finding exact values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given   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(</a:t>
                </a:r>
                <a:r>
                  <a:rPr lang="az-Cyrl-AZ" dirty="0" smtClean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12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/>
                  <a:t> and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cos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/>
                            <a:ea typeface="Cambria Math"/>
                          </a:rPr>
                          <m:t>φ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        sin(</a:t>
                </a:r>
                <a:r>
                  <a:rPr lang="az-Cyrl-AZ" dirty="0" smtClean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)=  ±     sin(</a:t>
                </a:r>
                <a:r>
                  <a:rPr lang="az-Cyrl-AZ" dirty="0" smtClean="0">
                    <a:latin typeface="Cambria Math"/>
                    <a:ea typeface="Cambria Math"/>
                  </a:rPr>
                  <a:t>ф</a:t>
                </a:r>
                <a:r>
                  <a:rPr lang="en-US" dirty="0" smtClean="0">
                    <a:latin typeface="Cambria Math"/>
                    <a:ea typeface="Cambria Math"/>
                  </a:rPr>
                  <a:t>)</a:t>
                </a:r>
                <a:r>
                  <a:rPr lang="en-US" dirty="0" smtClean="0"/>
                  <a:t>  ±   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so  I must determine which ?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given  90&lt; </a:t>
                </a:r>
                <a:r>
                  <a:rPr lang="az-Cyrl-AZ" dirty="0" smtClean="0">
                    <a:latin typeface="Cambria Math"/>
                    <a:ea typeface="Cambria Math"/>
                  </a:rPr>
                  <a:t>ө</a:t>
                </a:r>
                <a:r>
                  <a:rPr lang="en-US" dirty="0" smtClean="0">
                    <a:latin typeface="Cambria Math"/>
                    <a:ea typeface="Cambria Math"/>
                  </a:rPr>
                  <a:t> &lt; 0   and    0&lt; </a:t>
                </a:r>
                <a:r>
                  <a:rPr lang="az-Cyrl-AZ" dirty="0" smtClean="0">
                    <a:latin typeface="Cambria Math"/>
                    <a:ea typeface="Cambria Math"/>
                  </a:rPr>
                  <a:t>ф</a:t>
                </a:r>
                <a:r>
                  <a:rPr lang="en-US" dirty="0" smtClean="0">
                    <a:latin typeface="Cambria Math"/>
                    <a:ea typeface="Cambria Math"/>
                  </a:rPr>
                  <a:t> &lt;-90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find 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𝜑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find     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(15⁰) 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481" t="-3504" b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81335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– section 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Basic Trig Identities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– function identities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From triangle definitions we know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𝑐𝑜𝑠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t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a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⁡(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)=</m:t>
                    </m:r>
                    <m:r>
                      <a:rPr lang="en-US" b="0" i="1" smtClean="0">
                        <a:latin typeface="Cambria Math"/>
                      </a:rPr>
                      <m:t>𝑐𝑜𝑡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sec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𝑐𝑠𝑐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 smtClean="0"/>
                  <a:t>These identities can now be proved for all values of x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481" t="-2695" r="-222" b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072436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30562"/>
          </a:xfrm>
        </p:spPr>
        <p:txBody>
          <a:bodyPr/>
          <a:lstStyle/>
          <a:p>
            <a:r>
              <a:rPr lang="en-US" dirty="0" smtClean="0"/>
              <a:t>Be able to prove the co-function</a:t>
            </a:r>
            <a:br>
              <a:rPr lang="en-US" dirty="0" smtClean="0"/>
            </a:br>
            <a:r>
              <a:rPr lang="en-US" dirty="0" smtClean="0"/>
              <a:t>identities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790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able to prove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cos(x + y) =    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(x)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(y) – sin(x)sin(y)</a:t>
                </a:r>
              </a:p>
              <a:p>
                <a:pPr>
                  <a:buNone/>
                </a:pPr>
                <a:r>
                  <a:rPr lang="en-US" dirty="0" smtClean="0"/>
                  <a:t>   </a:t>
                </a:r>
              </a:p>
              <a:p>
                <a:r>
                  <a:rPr lang="en-US" dirty="0" smtClean="0"/>
                  <a:t>sin(x – y) =     sin(x)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(y) – 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(x)sin(y)    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sin (x + y) =    sin(x)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(y) + 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(x)sin(y)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tan(x+ y)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tan</m:t>
                        </m:r>
                        <m:r>
                          <a:rPr lang="en-US" b="0" i="1" smtClean="0">
                            <a:latin typeface="Cambria Math"/>
                          </a:rPr>
                          <m:t>⁡(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tan</m:t>
                        </m:r>
                        <m:r>
                          <a:rPr lang="en-US" b="0" i="1" smtClean="0">
                            <a:latin typeface="Cambria Math"/>
                          </a:rPr>
                          <m:t>⁡(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tan(x – y) 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tan</m:t>
                        </m:r>
                        <m:r>
                          <a:rPr lang="en-US" i="1">
                            <a:latin typeface="Cambria Math"/>
                          </a:rPr>
                          <m:t>⁡(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func>
                          <m:funcPr>
                            <m:ctrlPr>
                              <a:rPr lang="en-US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tan</m:t>
                        </m:r>
                        <m:r>
                          <a:rPr lang="en-US" i="1">
                            <a:latin typeface="Cambria Math"/>
                          </a:rPr>
                          <m:t>⁡(</m:t>
                        </m:r>
                        <m:r>
                          <a:rPr lang="en-US" i="1">
                            <a:latin typeface="Cambria Math"/>
                          </a:rPr>
                          <m:t>𝑦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185" t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24381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 able to use sum and difference identities to verify identities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– section 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Double angel/ half angle identities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494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angle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sin(2x) = sin(x +x) =                       = 2sin(x)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(x)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err="1" smtClean="0"/>
                  <a:t>cos</a:t>
                </a:r>
                <a:r>
                  <a:rPr lang="en-US" dirty="0" smtClean="0"/>
                  <a:t>(2x) = 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(x + x)  =                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                          = cos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(x) – sin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(x)</a:t>
                </a:r>
              </a:p>
              <a:p>
                <a:endParaRPr lang="en-US" dirty="0"/>
              </a:p>
              <a:p>
                <a:r>
                  <a:rPr lang="en-US" dirty="0" smtClean="0"/>
                  <a:t>tan(2x) =                       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tan</m:t>
                        </m:r>
                        <m:r>
                          <a:rPr lang="en-US" b="0" i="1" smtClean="0">
                            <a:latin typeface="Cambria Math"/>
                          </a:rPr>
                          <m:t>⁡(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𝑡𝑎𝑛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 t="-1752" r="-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5366783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Half angle identities derived from double angle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en-US" dirty="0" smtClean="0"/>
                  <a:t>Since  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(2u) = 1 – 2sin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(u)  then</a:t>
                </a:r>
              </a:p>
              <a:p>
                <a:r>
                  <a:rPr lang="en-US">
                    <a:latin typeface="Cambria Math"/>
                  </a:rPr>
                  <a:t>let    u = x/2      </a:t>
                </a:r>
                <a:r>
                  <a:rPr lang="en-US" smtClean="0">
                    <a:latin typeface="Cambria Math"/>
                  </a:rPr>
                  <a:t>then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          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(x) = 1 – 2sin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  solving this equation for sin(x/2)  yields</a:t>
                </a:r>
              </a:p>
              <a:p>
                <a:r>
                  <a:rPr lang="en-US" dirty="0" smtClean="0"/>
                  <a:t>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𝑠𝑖𝑛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1−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cos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⁡(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rad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Since    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(2u) = 2cos2(u) – 1    also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(x)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𝑐𝑜𝑠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/>
                      </a:rPr>
                      <m:t> −1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And solving this yields</a:t>
                </a:r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𝑐𝑜𝑠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</m:func>
                            <m:r>
                              <a:rPr lang="en-US" b="0" i="1" smtClean="0">
                                <a:latin typeface="Cambria Math"/>
                              </a:rPr>
                              <m:t>+1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rad>
                  </m:oMath>
                </a14:m>
                <a:endParaRPr lang="en-US" dirty="0" smtClean="0"/>
              </a:p>
              <a:p>
                <a:r>
                  <a:rPr lang="en-US" dirty="0"/>
                  <a:t>Note: sign choice is dependent on the quadrant in which x/2 lies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593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9644976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 angle </a:t>
            </a:r>
            <a:r>
              <a:rPr lang="en-US" smtClean="0"/>
              <a:t>tan identity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28712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identities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Given   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(x) =  1/3     0 &lt; x&lt; 90         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find      tan(2x)</a:t>
                </a:r>
              </a:p>
              <a:p>
                <a:r>
                  <a:rPr lang="en-US" dirty="0" smtClean="0"/>
                  <a:t>Given sin(x) =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/5</m:t>
                    </m:r>
                  </m:oMath>
                </a14:m>
                <a:r>
                  <a:rPr lang="en-US" dirty="0" smtClean="0"/>
                  <a:t>       - 90 &lt; x &lt; 0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find   sin(x/2)</a:t>
                </a:r>
              </a:p>
              <a:p>
                <a:endParaRPr lang="en-US" dirty="0"/>
              </a:p>
              <a:p>
                <a:r>
                  <a:rPr lang="en-US" dirty="0" smtClean="0"/>
                  <a:t>Given  tan(2x) = </a:t>
                </a:r>
                <a:r>
                  <a:rPr lang="en-US" smtClean="0"/>
                  <a:t>- 2/3       </a:t>
                </a:r>
                <a:r>
                  <a:rPr lang="el-GR" dirty="0" smtClean="0">
                    <a:latin typeface="Cambria Math"/>
                    <a:ea typeface="Cambria Math"/>
                  </a:rPr>
                  <a:t>π</a:t>
                </a:r>
                <a:r>
                  <a:rPr lang="en-US" dirty="0" smtClean="0">
                    <a:latin typeface="Cambria Math"/>
                    <a:ea typeface="Cambria Math"/>
                  </a:rPr>
                  <a:t>/2 &lt; x &lt; </a:t>
                </a:r>
                <a:r>
                  <a:rPr lang="el-GR" dirty="0" smtClean="0">
                    <a:latin typeface="Cambria Math"/>
                    <a:ea typeface="Cambria Math"/>
                  </a:rPr>
                  <a:t>π</a:t>
                </a:r>
                <a:r>
                  <a:rPr lang="en-US" dirty="0" smtClean="0"/>
                  <a:t> 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       find     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(x) 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 t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692409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</a:t>
            </a:r>
            <a:r>
              <a:rPr lang="en-US" dirty="0" err="1" smtClean="0"/>
              <a:t>vs</a:t>
            </a:r>
            <a:r>
              <a:rPr lang="en-US" dirty="0" smtClean="0"/>
              <a:t> infinite solution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Identity is guaranteed to be true for all values</a:t>
            </a:r>
          </a:p>
          <a:p>
            <a:r>
              <a:rPr lang="en-US" dirty="0" smtClean="0"/>
              <a:t>Infinite solutions are not guaranteed for all values</a:t>
            </a:r>
          </a:p>
          <a:p>
            <a:r>
              <a:rPr lang="en-US" dirty="0" smtClean="0"/>
              <a:t>An Identity HAS infinite solutions.  An equation with infinite solutions is not an identity</a:t>
            </a:r>
          </a:p>
          <a:p>
            <a:pPr marL="0" indent="0">
              <a:buNone/>
            </a:pPr>
            <a:r>
              <a:rPr lang="en-US" dirty="0" smtClean="0"/>
              <a:t>            X + 5 = 5 + X is an identity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x &gt; 5 is an infinite solution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y = 3x + 5 has infinite solutions</a:t>
            </a:r>
          </a:p>
          <a:p>
            <a:r>
              <a:rPr lang="en-US" dirty="0" smtClean="0"/>
              <a:t>Identities can be proved true for all numbers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Pythagorean Identities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From unit circle and simple substitution we have: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cos</a:t>
            </a:r>
            <a:r>
              <a:rPr lang="en-US" baseline="30000" dirty="0" smtClean="0"/>
              <a:t>2</a:t>
            </a:r>
            <a:r>
              <a:rPr lang="en-US" dirty="0" smtClean="0"/>
              <a:t>(x) + sin</a:t>
            </a:r>
            <a:r>
              <a:rPr lang="en-US" baseline="30000" dirty="0" smtClean="0"/>
              <a:t>2</a:t>
            </a:r>
            <a:r>
              <a:rPr lang="en-US" dirty="0" smtClean="0"/>
              <a:t>(x) = 1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tan(x) =  sin(x)/</a:t>
            </a:r>
            <a:r>
              <a:rPr lang="en-US" dirty="0" err="1" smtClean="0"/>
              <a:t>cos</a:t>
            </a:r>
            <a:r>
              <a:rPr lang="en-US" dirty="0" smtClean="0"/>
              <a:t>(x)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cot(x) =  </a:t>
            </a:r>
            <a:r>
              <a:rPr lang="en-US" dirty="0" err="1" smtClean="0"/>
              <a:t>cos</a:t>
            </a:r>
            <a:r>
              <a:rPr lang="en-US" dirty="0" smtClean="0"/>
              <a:t>(x)/sin(x)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sec(x) = 1/</a:t>
            </a:r>
            <a:r>
              <a:rPr lang="en-US" dirty="0" err="1" smtClean="0"/>
              <a:t>cos</a:t>
            </a:r>
            <a:r>
              <a:rPr lang="en-US" dirty="0" smtClean="0"/>
              <a:t>(x)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</a:t>
            </a:r>
            <a:r>
              <a:rPr lang="en-US" dirty="0" err="1" smtClean="0"/>
              <a:t>csc</a:t>
            </a:r>
            <a:r>
              <a:rPr lang="en-US" dirty="0" smtClean="0"/>
              <a:t>(x) = 1/sin(x)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</a:t>
            </a:r>
          </a:p>
          <a:p>
            <a:r>
              <a:rPr lang="en-US" dirty="0" smtClean="0"/>
              <a:t>Note: the argument of the functions are identical</a:t>
            </a:r>
          </a:p>
          <a:p>
            <a:pPr>
              <a:buNone/>
            </a:pPr>
            <a:r>
              <a:rPr lang="en-US" dirty="0" smtClean="0"/>
              <a:t>                cos</a:t>
            </a:r>
            <a:r>
              <a:rPr lang="en-US" baseline="30000" dirty="0" smtClean="0"/>
              <a:t>2</a:t>
            </a:r>
            <a:r>
              <a:rPr lang="en-US" dirty="0" smtClean="0"/>
              <a:t>(a) + sin</a:t>
            </a:r>
            <a:r>
              <a:rPr lang="en-US" baseline="30000" dirty="0" smtClean="0"/>
              <a:t>2</a:t>
            </a:r>
            <a:r>
              <a:rPr lang="en-US" dirty="0" smtClean="0"/>
              <a:t>(b) ≠  1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identities to find exact values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cos(x) = 1/5     then cos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(x) + sin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(x) = 1</a:t>
                </a:r>
              </a:p>
              <a:p>
                <a:pPr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tells us         sin(x) = ±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24</m:t>
                        </m:r>
                      </m:e>
                    </m:rad>
                  </m:oMath>
                </a14:m>
                <a:r>
                  <a:rPr lang="en-US" dirty="0" smtClean="0"/>
                  <a:t>/5</a:t>
                </a:r>
              </a:p>
              <a:p>
                <a:r>
                  <a:rPr lang="en-US" dirty="0" smtClean="0"/>
                  <a:t>Because of signs, it is not sufficient to state one trig value and ask for the corresponding trig ratios -  either a second trig value must be given that conveys sign information or the value of x must be restricted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In this problem if both </a:t>
                </a:r>
                <a:r>
                  <a:rPr lang="en-US" dirty="0" err="1" smtClean="0"/>
                  <a:t>cos</a:t>
                </a:r>
                <a:r>
                  <a:rPr lang="en-US" dirty="0" smtClean="0"/>
                  <a:t>(x) and sin(x) are given then the other 4 values can be found.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481" t="-2695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tan(x) = 2/3    and   sec(x) = 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13</m:t>
                        </m:r>
                      </m:e>
                    </m:rad>
                  </m:oMath>
                </a14:m>
                <a:r>
                  <a:rPr lang="en-US" dirty="0" smtClean="0"/>
                  <a:t>/3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sec(x) = -5/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11</m:t>
                        </m:r>
                      </m:e>
                    </m:rad>
                  </m:oMath>
                </a14:m>
                <a:r>
                  <a:rPr lang="en-US" dirty="0" smtClean="0"/>
                  <a:t>                </a:t>
                </a:r>
                <a:r>
                  <a:rPr lang="en-US" dirty="0" smtClean="0">
                    <a:latin typeface="Cambria Math"/>
                    <a:ea typeface="Cambria Math"/>
                  </a:rPr>
                  <a:t>𝜋 /2  &lt; x &lt; 𝜋</a:t>
                </a:r>
                <a:r>
                  <a:rPr lang="en-US" dirty="0" smtClean="0"/>
                  <a:t>  </a:t>
                </a:r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Simplifying trig expressions with algebra and known identities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important to recognize that sin(x) is a single number </a:t>
            </a:r>
          </a:p>
          <a:p>
            <a:endParaRPr lang="en-US" dirty="0"/>
          </a:p>
          <a:p>
            <a:r>
              <a:rPr lang="en-US" dirty="0" smtClean="0"/>
              <a:t>All trig ratios can be written in terms of </a:t>
            </a:r>
            <a:r>
              <a:rPr lang="en-US" dirty="0" err="1" smtClean="0"/>
              <a:t>cos</a:t>
            </a:r>
            <a:r>
              <a:rPr lang="en-US" dirty="0" smtClean="0"/>
              <a:t> and sin   -  this allows trig expressions to appear in various forms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Simplify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(tan x)(</a:t>
                </a:r>
                <a:r>
                  <a:rPr lang="en-US" dirty="0" err="1" smtClean="0"/>
                  <a:t>cos</a:t>
                </a:r>
                <a:r>
                  <a:rPr lang="en-US" dirty="0"/>
                  <a:t> </a:t>
                </a:r>
                <a:r>
                  <a:rPr lang="en-US" dirty="0" smtClean="0"/>
                  <a:t>x)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(sec x)(cot x)(sin x)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(1+ sin x)(1 -  sin x)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(1 – tan x)</a:t>
                </a:r>
                <a:r>
                  <a:rPr lang="en-US" baseline="30000" dirty="0" smtClean="0"/>
                  <a:t>2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𝑠𝑒𝑐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 −1</m:t>
                        </m:r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func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identities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sin(-x) = - sin(x)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cos</a:t>
            </a:r>
            <a:r>
              <a:rPr lang="en-US" dirty="0" smtClean="0"/>
              <a:t>(-x) = </a:t>
            </a:r>
            <a:r>
              <a:rPr lang="en-US" dirty="0" err="1" smtClean="0"/>
              <a:t>cos</a:t>
            </a:r>
            <a:r>
              <a:rPr lang="en-US" dirty="0" smtClean="0"/>
              <a:t>(x)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525</Words>
  <Application>Microsoft Office PowerPoint</Application>
  <PresentationFormat>On-screen Show (4:3)</PresentationFormat>
  <Paragraphs>94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College Trigonometry</vt:lpstr>
      <vt:lpstr>Chapter 4 – section 1</vt:lpstr>
      <vt:lpstr>Identity vs infinite solution</vt:lpstr>
      <vt:lpstr>Pythagorean Identities</vt:lpstr>
      <vt:lpstr>Using identities to find exact values</vt:lpstr>
      <vt:lpstr>More examples</vt:lpstr>
      <vt:lpstr>Simplifying trig expressions with algebra and known identities </vt:lpstr>
      <vt:lpstr>Examples</vt:lpstr>
      <vt:lpstr>Negative identities</vt:lpstr>
      <vt:lpstr>Evaluating using neg identities</vt:lpstr>
      <vt:lpstr>Chapter 4 – section 2</vt:lpstr>
      <vt:lpstr>Verifying Trig identities</vt:lpstr>
      <vt:lpstr>Hints</vt:lpstr>
      <vt:lpstr>Examples</vt:lpstr>
      <vt:lpstr>Chapter 4 – section 3</vt:lpstr>
      <vt:lpstr>Sum and difference identities</vt:lpstr>
      <vt:lpstr>Approach question as proof</vt:lpstr>
      <vt:lpstr>Proof continued</vt:lpstr>
      <vt:lpstr>Using the sum identity</vt:lpstr>
      <vt:lpstr>Co – function identities</vt:lpstr>
      <vt:lpstr>Be able to prove the co-function identities</vt:lpstr>
      <vt:lpstr>Be able to prove </vt:lpstr>
      <vt:lpstr>Be able to use sum and difference identities to verify identities</vt:lpstr>
      <vt:lpstr>Chapter 4 – section 4</vt:lpstr>
      <vt:lpstr>Double angle</vt:lpstr>
      <vt:lpstr>Half angle identities derived from double angle</vt:lpstr>
      <vt:lpstr>Half angle tan identity</vt:lpstr>
      <vt:lpstr>Using the identities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VCC Classrom</dc:creator>
  <cp:lastModifiedBy>VCC Classrom</cp:lastModifiedBy>
  <cp:revision>61</cp:revision>
  <dcterms:created xsi:type="dcterms:W3CDTF">2013-02-25T12:33:31Z</dcterms:created>
  <dcterms:modified xsi:type="dcterms:W3CDTF">2013-03-18T12:03:20Z</dcterms:modified>
</cp:coreProperties>
</file>